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64" r:id="rId2"/>
    <p:sldId id="263" r:id="rId3"/>
    <p:sldId id="327" r:id="rId4"/>
    <p:sldId id="328" r:id="rId5"/>
    <p:sldId id="337" r:id="rId6"/>
    <p:sldId id="329" r:id="rId7"/>
    <p:sldId id="330" r:id="rId8"/>
    <p:sldId id="331" r:id="rId9"/>
    <p:sldId id="332" r:id="rId10"/>
    <p:sldId id="333" r:id="rId11"/>
    <p:sldId id="269" r:id="rId12"/>
    <p:sldId id="324" r:id="rId13"/>
    <p:sldId id="265" r:id="rId14"/>
    <p:sldId id="323" r:id="rId15"/>
    <p:sldId id="279" r:id="rId16"/>
    <p:sldId id="288" r:id="rId17"/>
    <p:sldId id="287" r:id="rId18"/>
    <p:sldId id="281" r:id="rId19"/>
    <p:sldId id="291" r:id="rId20"/>
    <p:sldId id="292" r:id="rId21"/>
    <p:sldId id="293" r:id="rId22"/>
    <p:sldId id="294" r:id="rId23"/>
    <p:sldId id="290" r:id="rId24"/>
    <p:sldId id="296" r:id="rId25"/>
    <p:sldId id="299" r:id="rId26"/>
    <p:sldId id="304" r:id="rId27"/>
    <p:sldId id="301" r:id="rId28"/>
    <p:sldId id="302" r:id="rId29"/>
    <p:sldId id="298" r:id="rId30"/>
    <p:sldId id="306" r:id="rId31"/>
    <p:sldId id="305" r:id="rId32"/>
    <p:sldId id="308" r:id="rId33"/>
    <p:sldId id="309" r:id="rId34"/>
    <p:sldId id="322" r:id="rId35"/>
    <p:sldId id="325" r:id="rId36"/>
    <p:sldId id="266" r:id="rId37"/>
    <p:sldId id="267" r:id="rId38"/>
    <p:sldId id="268" r:id="rId39"/>
    <p:sldId id="270" r:id="rId40"/>
    <p:sldId id="271" r:id="rId41"/>
    <p:sldId id="272" r:id="rId42"/>
    <p:sldId id="275" r:id="rId43"/>
    <p:sldId id="334" r:id="rId44"/>
    <p:sldId id="276" r:id="rId45"/>
    <p:sldId id="310" r:id="rId46"/>
    <p:sldId id="316" r:id="rId47"/>
    <p:sldId id="317" r:id="rId48"/>
    <p:sldId id="314" r:id="rId49"/>
    <p:sldId id="338" r:id="rId50"/>
    <p:sldId id="339" r:id="rId51"/>
    <p:sldId id="340" r:id="rId52"/>
    <p:sldId id="336" r:id="rId53"/>
    <p:sldId id="320" r:id="rId54"/>
    <p:sldId id="341" r:id="rId55"/>
    <p:sldId id="345" r:id="rId56"/>
    <p:sldId id="346" r:id="rId57"/>
    <p:sldId id="347" r:id="rId58"/>
    <p:sldId id="348" r:id="rId59"/>
    <p:sldId id="319" r:id="rId60"/>
    <p:sldId id="318" r:id="rId61"/>
    <p:sldId id="326" r:id="rId62"/>
    <p:sldId id="257" r:id="rId63"/>
    <p:sldId id="258" r:id="rId64"/>
    <p:sldId id="262" r:id="rId65"/>
    <p:sldId id="260" r:id="rId66"/>
    <p:sldId id="274" r:id="rId67"/>
    <p:sldId id="277" r:id="rId68"/>
    <p:sldId id="278" r:id="rId69"/>
    <p:sldId id="280" r:id="rId70"/>
    <p:sldId id="321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37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8"/>
            <p14:sldId id="339"/>
            <p14:sldId id="340"/>
            <p14:sldId id="336"/>
            <p14:sldId id="320"/>
            <p14:sldId id="341"/>
            <p14:sldId id="345"/>
            <p14:sldId id="346"/>
            <p14:sldId id="347"/>
            <p14:sldId id="348"/>
            <p14:sldId id="319"/>
            <p14:sldId id="318"/>
          </p14:sldIdLst>
        </p14:section>
        <p14:section name="Outside-in Diamond" id="{A0818496-F55D-4018-8A76-9B3D04D31E4D}">
          <p14:sldIdLst>
            <p14:sldId id="326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BD"/>
    <a:srgbClr val="FFF8E1"/>
    <a:srgbClr val="DFC9EF"/>
    <a:srgbClr val="BA8CDC"/>
    <a:srgbClr val="C59400"/>
    <a:srgbClr val="FFD966"/>
    <a:srgbClr val="BF9000"/>
    <a:srgbClr val="2E8EE4"/>
    <a:srgbClr val="9A57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73962" autoAdjust="0"/>
  </p:normalViewPr>
  <p:slideViewPr>
    <p:cSldViewPr snapToGrid="0">
      <p:cViewPr varScale="1">
        <p:scale>
          <a:sx n="58" d="100"/>
          <a:sy n="58" d="100"/>
        </p:scale>
        <p:origin x="1065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6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904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00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1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435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0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99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74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field members, [Init], [Setup] … </a:t>
            </a:r>
            <a:r>
              <a:rPr lang="en-US" sz="2300" b="1" dirty="0">
                <a:solidFill>
                  <a:srgbClr val="C00000"/>
                </a:solidFill>
              </a:rPr>
              <a:t>anything that is declared outside the test</a:t>
            </a:r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test suites inheritance neither</a:t>
            </a:r>
          </a:p>
          <a:p>
            <a:endParaRPr lang="en-GB" dirty="0"/>
          </a:p>
          <a:p>
            <a:r>
              <a:rPr lang="en-GB" dirty="0"/>
              <a:t>Arrange – Act - Assert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0085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  <a:r>
              <a:rPr lang="fr-F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Made me…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7470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2400"/>
              </a:spcAft>
            </a:pPr>
            <a:r>
              <a:rPr lang="en-US" sz="3000" cap="all" dirty="0"/>
              <a:t>Mitigations</a:t>
            </a:r>
          </a:p>
          <a:p>
            <a:pPr algn="ctr">
              <a:spcAft>
                <a:spcPts val="2400"/>
              </a:spcAft>
            </a:pPr>
            <a:endParaRPr lang="en-US" sz="2800" dirty="0"/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“implementations”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9274673" y="44274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6A0BA11-9019-474C-8571-C5CB91B2B2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EB3-3479-40EB-9C1A-0209C6FB5CBF}"/>
              </a:ext>
            </a:extLst>
          </p:cNvPr>
          <p:cNvGrpSpPr/>
          <p:nvPr/>
        </p:nvGrpSpPr>
        <p:grpSpPr>
          <a:xfrm>
            <a:off x="7397044" y="519314"/>
            <a:ext cx="3227627" cy="2740121"/>
            <a:chOff x="6283565" y="1116235"/>
            <a:chExt cx="4138320" cy="3513261"/>
          </a:xfrm>
        </p:grpSpPr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ctagon 36">
              <a:extLst>
                <a:ext uri="{FF2B5EF4-FFF2-40B4-BE49-F238E27FC236}">
                  <a16:creationId xmlns:a16="http://schemas.microsoft.com/office/drawing/2014/main" id="{561D815F-57AC-4FA5-BCA6-EE7C221C2EFF}"/>
                </a:ext>
              </a:extLst>
            </p:cNvPr>
            <p:cNvSpPr/>
            <p:nvPr/>
          </p:nvSpPr>
          <p:spPr>
            <a:xfrm>
              <a:off x="7581552" y="2236069"/>
              <a:ext cx="2657819" cy="2262301"/>
            </a:xfrm>
            <a:prstGeom prst="octagon">
              <a:avLst>
                <a:gd name="adj" fmla="val 30445"/>
              </a:avLst>
            </a:prstGeom>
            <a:solidFill>
              <a:srgbClr val="2E8EE4">
                <a:alpha val="78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54891" y="4061508"/>
              <a:ext cx="566994" cy="567988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24E842-A3E5-4ABD-B13C-C2DE8B4E6771}"/>
                </a:ext>
              </a:extLst>
            </p:cNvPr>
            <p:cNvCxnSpPr>
              <a:cxnSpLocks/>
              <a:stCxn id="51" idx="1"/>
              <a:endCxn id="23" idx="1"/>
            </p:cNvCxnSpPr>
            <p:nvPr/>
          </p:nvCxnSpPr>
          <p:spPr>
            <a:xfrm>
              <a:off x="7413013" y="2162464"/>
              <a:ext cx="587799" cy="4035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5C25-EAC3-4CCA-83AE-E9F324A61C76}"/>
                </a:ext>
              </a:extLst>
            </p:cNvPr>
            <p:cNvGrpSpPr/>
            <p:nvPr/>
          </p:nvGrpSpPr>
          <p:grpSpPr>
            <a:xfrm>
              <a:off x="6283565" y="1116235"/>
              <a:ext cx="1896683" cy="1948489"/>
              <a:chOff x="6283565" y="1116235"/>
              <a:chExt cx="1896683" cy="19484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67AEB5-AD86-425E-BD13-C99284BA97F0}"/>
                  </a:ext>
                </a:extLst>
              </p:cNvPr>
              <p:cNvGrpSpPr/>
              <p:nvPr/>
            </p:nvGrpSpPr>
            <p:grpSpPr>
              <a:xfrm>
                <a:off x="6283565" y="2320352"/>
                <a:ext cx="832095" cy="744372"/>
                <a:chOff x="6322835" y="2292302"/>
                <a:chExt cx="832095" cy="744372"/>
              </a:xfrm>
            </p:grpSpPr>
            <p:sp>
              <p:nvSpPr>
                <p:cNvPr id="61" name="Rectangle: Single Corner Snipped 60">
                  <a:extLst>
                    <a:ext uri="{FF2B5EF4-FFF2-40B4-BE49-F238E27FC236}">
                      <a16:creationId xmlns:a16="http://schemas.microsoft.com/office/drawing/2014/main" id="{137664BA-7004-4DF0-BC89-3198ED26A28B}"/>
                    </a:ext>
                  </a:extLst>
                </p:cNvPr>
                <p:cNvSpPr/>
                <p:nvPr/>
              </p:nvSpPr>
              <p:spPr>
                <a:xfrm>
                  <a:off x="6322835" y="249216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2" name="Rectangle: Single Corner Snipped 61">
                  <a:extLst>
                    <a:ext uri="{FF2B5EF4-FFF2-40B4-BE49-F238E27FC236}">
                      <a16:creationId xmlns:a16="http://schemas.microsoft.com/office/drawing/2014/main" id="{4980C380-9E7E-4547-B28B-9FC39C4551DA}"/>
                    </a:ext>
                  </a:extLst>
                </p:cNvPr>
                <p:cNvSpPr/>
                <p:nvPr/>
              </p:nvSpPr>
              <p:spPr>
                <a:xfrm>
                  <a:off x="6399362" y="240398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3" name="Rectangle: Single Corner Snipped 62">
                  <a:extLst>
                    <a:ext uri="{FF2B5EF4-FFF2-40B4-BE49-F238E27FC236}">
                      <a16:creationId xmlns:a16="http://schemas.microsoft.com/office/drawing/2014/main" id="{260ACA40-FE28-448D-A506-E6C6CE21E53F}"/>
                    </a:ext>
                  </a:extLst>
                </p:cNvPr>
                <p:cNvSpPr/>
                <p:nvPr/>
              </p:nvSpPr>
              <p:spPr>
                <a:xfrm>
                  <a:off x="6501787" y="2292302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833F6AC-EE76-49EE-B417-ADB4EE396A2B}"/>
                  </a:ext>
                </a:extLst>
              </p:cNvPr>
              <p:cNvGrpSpPr/>
              <p:nvPr/>
            </p:nvGrpSpPr>
            <p:grpSpPr>
              <a:xfrm>
                <a:off x="6560456" y="1116235"/>
                <a:ext cx="1619792" cy="1642363"/>
                <a:chOff x="7056064" y="555523"/>
                <a:chExt cx="1619792" cy="1642363"/>
              </a:xfrm>
            </p:grpSpPr>
            <p:sp>
              <p:nvSpPr>
                <p:cNvPr id="38" name="Rectangle: Single Corner Snipped 37">
                  <a:extLst>
                    <a:ext uri="{FF2B5EF4-FFF2-40B4-BE49-F238E27FC236}">
                      <a16:creationId xmlns:a16="http://schemas.microsoft.com/office/drawing/2014/main" id="{B968CBAC-0015-4B91-9EB6-CBF8E554D146}"/>
                    </a:ext>
                  </a:extLst>
                </p:cNvPr>
                <p:cNvSpPr/>
                <p:nvPr/>
              </p:nvSpPr>
              <p:spPr>
                <a:xfrm>
                  <a:off x="7056064" y="1653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2" name="Rectangle: Single Corner Snipped 41">
                  <a:extLst>
                    <a:ext uri="{FF2B5EF4-FFF2-40B4-BE49-F238E27FC236}">
                      <a16:creationId xmlns:a16="http://schemas.microsoft.com/office/drawing/2014/main" id="{4BAF1697-831C-4BAE-8F0F-02C0E43177A9}"/>
                    </a:ext>
                  </a:extLst>
                </p:cNvPr>
                <p:cNvSpPr/>
                <p:nvPr/>
              </p:nvSpPr>
              <p:spPr>
                <a:xfrm>
                  <a:off x="7132591" y="156520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5" name="Rectangle: Single Corner Snipped 44">
                  <a:extLst>
                    <a:ext uri="{FF2B5EF4-FFF2-40B4-BE49-F238E27FC236}">
                      <a16:creationId xmlns:a16="http://schemas.microsoft.com/office/drawing/2014/main" id="{01602177-FE0E-4B38-BB26-4F3DFB28FBCC}"/>
                    </a:ext>
                  </a:extLst>
                </p:cNvPr>
                <p:cNvSpPr/>
                <p:nvPr/>
              </p:nvSpPr>
              <p:spPr>
                <a:xfrm>
                  <a:off x="7235016" y="1453514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6" name="Rectangle: Single Corner Snipped 45">
                  <a:extLst>
                    <a:ext uri="{FF2B5EF4-FFF2-40B4-BE49-F238E27FC236}">
                      <a16:creationId xmlns:a16="http://schemas.microsoft.com/office/drawing/2014/main" id="{9A5EEAC3-569D-4D70-8097-0A109AF0AAE1}"/>
                    </a:ext>
                  </a:extLst>
                </p:cNvPr>
                <p:cNvSpPr/>
                <p:nvPr/>
              </p:nvSpPr>
              <p:spPr>
                <a:xfrm>
                  <a:off x="7317776" y="1351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8" name="Rectangle: Single Corner Snipped 47">
                  <a:extLst>
                    <a:ext uri="{FF2B5EF4-FFF2-40B4-BE49-F238E27FC236}">
                      <a16:creationId xmlns:a16="http://schemas.microsoft.com/office/drawing/2014/main" id="{C50ACC7E-906C-454A-963D-7BE8B59C2EDE}"/>
                    </a:ext>
                  </a:extLst>
                </p:cNvPr>
                <p:cNvSpPr/>
                <p:nvPr/>
              </p:nvSpPr>
              <p:spPr>
                <a:xfrm>
                  <a:off x="7394303" y="126334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9" name="Rectangle: Single Corner Snipped 48">
                  <a:extLst>
                    <a:ext uri="{FF2B5EF4-FFF2-40B4-BE49-F238E27FC236}">
                      <a16:creationId xmlns:a16="http://schemas.microsoft.com/office/drawing/2014/main" id="{11857260-DE14-4C0C-A9C4-A25CE7810800}"/>
                    </a:ext>
                  </a:extLst>
                </p:cNvPr>
                <p:cNvSpPr/>
                <p:nvPr/>
              </p:nvSpPr>
              <p:spPr>
                <a:xfrm>
                  <a:off x="7496728" y="1151657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1" name="Rectangle: Single Corner Snipped 50">
                  <a:extLst>
                    <a:ext uri="{FF2B5EF4-FFF2-40B4-BE49-F238E27FC236}">
                      <a16:creationId xmlns:a16="http://schemas.microsoft.com/office/drawing/2014/main" id="{BF6C7652-B605-42C7-AFAF-FB02C70A0482}"/>
                    </a:ext>
                  </a:extLst>
                </p:cNvPr>
                <p:cNvSpPr/>
                <p:nvPr/>
              </p:nvSpPr>
              <p:spPr>
                <a:xfrm>
                  <a:off x="7582049" y="105724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2" name="Rectangle: Single Corner Snipped 51">
                  <a:extLst>
                    <a:ext uri="{FF2B5EF4-FFF2-40B4-BE49-F238E27FC236}">
                      <a16:creationId xmlns:a16="http://schemas.microsoft.com/office/drawing/2014/main" id="{A6F30753-CDE9-4D75-8B73-40C6DD6AE59A}"/>
                    </a:ext>
                  </a:extLst>
                </p:cNvPr>
                <p:cNvSpPr/>
                <p:nvPr/>
              </p:nvSpPr>
              <p:spPr>
                <a:xfrm>
                  <a:off x="7658576" y="96906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3" name="Rectangle: Single Corner Snipped 52">
                  <a:extLst>
                    <a:ext uri="{FF2B5EF4-FFF2-40B4-BE49-F238E27FC236}">
                      <a16:creationId xmlns:a16="http://schemas.microsoft.com/office/drawing/2014/main" id="{D21C775E-CF48-4683-994B-A65E03619F58}"/>
                    </a:ext>
                  </a:extLst>
                </p:cNvPr>
                <p:cNvSpPr/>
                <p:nvPr/>
              </p:nvSpPr>
              <p:spPr>
                <a:xfrm>
                  <a:off x="7761001" y="857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5" name="Rectangle: Single Corner Snipped 54">
                  <a:extLst>
                    <a:ext uri="{FF2B5EF4-FFF2-40B4-BE49-F238E27FC236}">
                      <a16:creationId xmlns:a16="http://schemas.microsoft.com/office/drawing/2014/main" id="{99C3C80A-7C0F-4869-9EF0-6392E8AB1867}"/>
                    </a:ext>
                  </a:extLst>
                </p:cNvPr>
                <p:cNvSpPr/>
                <p:nvPr/>
              </p:nvSpPr>
              <p:spPr>
                <a:xfrm>
                  <a:off x="7843761" y="75538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6" name="Rectangle: Single Corner Snipped 55">
                  <a:extLst>
                    <a:ext uri="{FF2B5EF4-FFF2-40B4-BE49-F238E27FC236}">
                      <a16:creationId xmlns:a16="http://schemas.microsoft.com/office/drawing/2014/main" id="{F9BA9CED-E0A8-4373-8F39-A0EB44349E78}"/>
                    </a:ext>
                  </a:extLst>
                </p:cNvPr>
                <p:cNvSpPr/>
                <p:nvPr/>
              </p:nvSpPr>
              <p:spPr>
                <a:xfrm>
                  <a:off x="7920288" y="66720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8" name="Rectangle: Single Corner Snipped 57">
                  <a:extLst>
                    <a:ext uri="{FF2B5EF4-FFF2-40B4-BE49-F238E27FC236}">
                      <a16:creationId xmlns:a16="http://schemas.microsoft.com/office/drawing/2014/main" id="{5ED9CFD4-6779-417E-BD33-AA0AC99C1428}"/>
                    </a:ext>
                  </a:extLst>
                </p:cNvPr>
                <p:cNvSpPr/>
                <p:nvPr/>
              </p:nvSpPr>
              <p:spPr>
                <a:xfrm>
                  <a:off x="8022713" y="555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D82698-8854-4A9A-B725-6B66E99AD274}"/>
                </a:ext>
              </a:extLst>
            </p:cNvPr>
            <p:cNvSpPr txBox="1"/>
            <p:nvPr/>
          </p:nvSpPr>
          <p:spPr>
            <a:xfrm>
              <a:off x="7775924" y="2791354"/>
              <a:ext cx="2253291" cy="1180124"/>
            </a:xfrm>
            <a:prstGeom prst="rect">
              <a:avLst/>
            </a:prstGeom>
            <a:noFill/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100% covered</a:t>
              </a:r>
            </a:p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by Acceptance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191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17535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A3916-1353-4EE1-98E5-97013B25EA48}"/>
                </a:ext>
              </a:extLst>
            </p:cNvPr>
            <p:cNvGrpSpPr/>
            <p:nvPr/>
          </p:nvGrpSpPr>
          <p:grpSpPr>
            <a:xfrm>
              <a:off x="6142450" y="4298014"/>
              <a:ext cx="1119685" cy="599157"/>
              <a:chOff x="6142450" y="4298014"/>
              <a:chExt cx="1119685" cy="59915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082241" cy="599157"/>
                <a:chOff x="6793875" y="5862572"/>
                <a:chExt cx="63217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6834063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r>
                    <a:rPr lang="fr-FR" sz="9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6793875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6950118" y="4446371"/>
                <a:ext cx="312017" cy="12318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909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17C51-7C42-4903-BB7C-CEDF577844F0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66BAD0-2F16-42F8-959B-A02AF038BC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CCA3916-1353-4EE1-98E5-97013B25EA48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142450" y="4298014"/>
                <a:chExt cx="1119685" cy="59915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142450" y="4298014"/>
                  <a:ext cx="1082241" cy="599157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950118" y="4446371"/>
                  <a:ext cx="312017" cy="123181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092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Mitigations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Adaptors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Adaptors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AFA0D-78DD-4034-ACA9-960165276A6D}"/>
              </a:ext>
            </a:extLst>
          </p:cNvPr>
          <p:cNvGrpSpPr/>
          <p:nvPr/>
        </p:nvGrpSpPr>
        <p:grpSpPr>
          <a:xfrm>
            <a:off x="7910973" y="2646864"/>
            <a:ext cx="1688159" cy="690231"/>
            <a:chOff x="7910973" y="2646864"/>
            <a:chExt cx="1688159" cy="69023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94E7A6-69E0-4BF3-A60D-1659F01F9482}"/>
                </a:ext>
              </a:extLst>
            </p:cNvPr>
            <p:cNvSpPr/>
            <p:nvPr/>
          </p:nvSpPr>
          <p:spPr>
            <a:xfrm>
              <a:off x="7910973" y="2646864"/>
              <a:ext cx="830195" cy="341571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BUGS</a:t>
              </a:r>
              <a:endParaRPr lang="en-GB" sz="16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C14014F-9B5E-477E-844E-9785C48A0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605" y="3039568"/>
              <a:ext cx="297527" cy="29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79E6A7-D7DF-42F0-A6AC-03FF8839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6"/>
          <a:stretch/>
        </p:blipFill>
        <p:spPr>
          <a:xfrm>
            <a:off x="4722800" y="2527588"/>
            <a:ext cx="6742177" cy="398565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95390D-6718-4102-911C-224DE05B2945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C0898-579B-421A-9811-D851BDE78DF7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DA6BE7-85B1-4B58-99AB-2E7E70F9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49A36-8B03-4022-80E7-9C8F38B54BB2}"/>
              </a:ext>
            </a:extLst>
          </p:cNvPr>
          <p:cNvSpPr/>
          <p:nvPr/>
        </p:nvSpPr>
        <p:spPr>
          <a:xfrm>
            <a:off x="11546582" y="2836473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8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307A1-E2F9-4402-B28F-5080635EC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28"/>
          <a:stretch/>
        </p:blipFill>
        <p:spPr>
          <a:xfrm>
            <a:off x="4706984" y="2509516"/>
            <a:ext cx="6757994" cy="397716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4C91-4662-4934-AF79-F912ACD9AC76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67ECF-34BB-4F19-A6D5-CE7BC32099FB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2B00BC-87B9-4780-87B0-02911DF0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4E0F9-1E59-426B-9985-74B6EA476B5F}"/>
              </a:ext>
            </a:extLst>
          </p:cNvPr>
          <p:cNvSpPr/>
          <p:nvPr/>
        </p:nvSpPr>
        <p:spPr>
          <a:xfrm>
            <a:off x="11546582" y="3098335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488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795C9-AB5F-4ABC-9F57-FF78241BB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8"/>
          <a:stretch/>
        </p:blipFill>
        <p:spPr>
          <a:xfrm>
            <a:off x="4711636" y="2471846"/>
            <a:ext cx="6753341" cy="402114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9ABD0C-CAFB-4825-B78E-786CD9AC10B0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CF63F-4FA0-43D6-A0B0-37353237F04D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E34A73-8C08-44AB-AC9D-E6ACAA23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9D8336-9322-43B2-BCA4-E6B6696D6282}"/>
              </a:ext>
            </a:extLst>
          </p:cNvPr>
          <p:cNvSpPr/>
          <p:nvPr/>
        </p:nvSpPr>
        <p:spPr>
          <a:xfrm>
            <a:off x="11546582" y="3793404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BADA545-208D-4C19-A719-80CACC84E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5"/>
          <a:stretch/>
        </p:blipFill>
        <p:spPr>
          <a:xfrm>
            <a:off x="4712647" y="2476343"/>
            <a:ext cx="6820733" cy="402126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AB1173-B558-4FDB-B06F-F0E5679B36BA}"/>
              </a:ext>
            </a:extLst>
          </p:cNvPr>
          <p:cNvSpPr/>
          <p:nvPr/>
        </p:nvSpPr>
        <p:spPr>
          <a:xfrm>
            <a:off x="11565259" y="4370253"/>
            <a:ext cx="365113" cy="214771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2F36B-C608-41C2-B065-B47A39AEF358}"/>
              </a:ext>
            </a:extLst>
          </p:cNvPr>
          <p:cNvSpPr txBox="1"/>
          <p:nvPr/>
        </p:nvSpPr>
        <p:spPr>
          <a:xfrm>
            <a:off x="8496886" y="4865752"/>
            <a:ext cx="2990653" cy="70788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C000"/>
                </a:solidFill>
              </a:rPr>
              <a:t>Tests using initialized fields </a:t>
            </a:r>
            <a:br>
              <a:rPr lang="en-GB" sz="2000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rgbClr val="FFC000"/>
                </a:solidFill>
              </a:rPr>
              <a:t> side effects nightmare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7A59D-6805-45A2-B278-ED79D40B6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66" y="5571968"/>
            <a:ext cx="638377" cy="6383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FE38A6-C78B-45FA-8026-20AEF0B049E3}"/>
              </a:ext>
            </a:extLst>
          </p:cNvPr>
          <p:cNvSpPr/>
          <p:nvPr/>
        </p:nvSpPr>
        <p:spPr>
          <a:xfrm>
            <a:off x="11546582" y="5639050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15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C4AC1-1D20-4F51-ACBF-5001A9736C7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FF29C53-CC40-4651-B95A-116B3A6D1CED}"/>
              </a:ext>
            </a:extLst>
          </p:cNvPr>
          <p:cNvSpPr txBox="1">
            <a:spLocks/>
          </p:cNvSpPr>
          <p:nvPr/>
        </p:nvSpPr>
        <p:spPr>
          <a:xfrm>
            <a:off x="5776502" y="1805424"/>
            <a:ext cx="5714727" cy="4080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3600" cap="all" dirty="0"/>
              <a:t>Mitigations</a:t>
            </a:r>
          </a:p>
          <a:p>
            <a:pPr>
              <a:spcAft>
                <a:spcPts val="1800"/>
              </a:spcAft>
            </a:pP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Avoid cognitive overload as much as possible </a:t>
            </a:r>
            <a:br>
              <a:rPr lang="en-US" sz="2800" dirty="0"/>
            </a:br>
            <a:r>
              <a:rPr lang="en-US" sz="1700" dirty="0"/>
              <a:t>(i.e. anything that is declared outside your test)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Everything should be created from the test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Builders to shorten the Arrange section of your tests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E81AD-0F29-4DAD-A851-4AF0DB13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121" y="3009669"/>
            <a:ext cx="889179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6717832" cy="3330849"/>
            <a:chOff x="1186648" y="1665840"/>
            <a:chExt cx="6717832" cy="3330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67178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Trade offs made in reaction to people’s behaviors 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(observed around us 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86783" y="271115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 fads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114521" y="480001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539361" y="786362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4381</TotalTime>
  <Words>3756</Words>
  <Application>Microsoft Office PowerPoint</Application>
  <PresentationFormat>Widescreen</PresentationFormat>
  <Paragraphs>1214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tests!</vt:lpstr>
      <vt:lpstr>PowerPoint Presentation</vt:lpstr>
      <vt:lpstr>Why do I TDD</vt:lpstr>
      <vt:lpstr>Made me…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       TDD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480</cp:revision>
  <cp:lastPrinted>2021-01-24T16:35:49Z</cp:lastPrinted>
  <dcterms:created xsi:type="dcterms:W3CDTF">2021-01-22T11:53:11Z</dcterms:created>
  <dcterms:modified xsi:type="dcterms:W3CDTF">2021-02-14T15:07:14Z</dcterms:modified>
</cp:coreProperties>
</file>